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9"/>
  </p:notesMasterIdLst>
  <p:sldIdLst>
    <p:sldId id="256" r:id="rId2"/>
    <p:sldId id="257" r:id="rId3"/>
    <p:sldId id="258" r:id="rId4"/>
    <p:sldId id="261" r:id="rId5"/>
    <p:sldId id="301" r:id="rId6"/>
    <p:sldId id="265" r:id="rId7"/>
    <p:sldId id="263" r:id="rId8"/>
    <p:sldId id="307" r:id="rId9"/>
    <p:sldId id="268" r:id="rId10"/>
    <p:sldId id="280" r:id="rId11"/>
    <p:sldId id="281" r:id="rId12"/>
    <p:sldId id="279" r:id="rId13"/>
    <p:sldId id="283" r:id="rId14"/>
    <p:sldId id="290" r:id="rId15"/>
    <p:sldId id="289" r:id="rId16"/>
    <p:sldId id="284" r:id="rId17"/>
    <p:sldId id="291" r:id="rId18"/>
    <p:sldId id="316" r:id="rId19"/>
    <p:sldId id="317" r:id="rId20"/>
    <p:sldId id="270" r:id="rId21"/>
    <p:sldId id="292" r:id="rId22"/>
    <p:sldId id="293" r:id="rId23"/>
    <p:sldId id="294" r:id="rId24"/>
    <p:sldId id="295" r:id="rId25"/>
    <p:sldId id="296" r:id="rId26"/>
    <p:sldId id="297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302" r:id="rId35"/>
    <p:sldId id="303" r:id="rId36"/>
    <p:sldId id="304" r:id="rId37"/>
    <p:sldId id="305" r:id="rId38"/>
    <p:sldId id="306" r:id="rId39"/>
    <p:sldId id="308" r:id="rId40"/>
    <p:sldId id="310" r:id="rId41"/>
    <p:sldId id="312" r:id="rId42"/>
    <p:sldId id="315" r:id="rId43"/>
    <p:sldId id="314" r:id="rId44"/>
    <p:sldId id="313" r:id="rId45"/>
    <p:sldId id="327" r:id="rId46"/>
    <p:sldId id="328" r:id="rId47"/>
    <p:sldId id="339" r:id="rId48"/>
    <p:sldId id="318" r:id="rId49"/>
    <p:sldId id="340" r:id="rId50"/>
    <p:sldId id="319" r:id="rId51"/>
    <p:sldId id="320" r:id="rId52"/>
    <p:sldId id="321" r:id="rId53"/>
    <p:sldId id="323" r:id="rId54"/>
    <p:sldId id="324" r:id="rId55"/>
    <p:sldId id="325" r:id="rId56"/>
    <p:sldId id="326" r:id="rId57"/>
    <p:sldId id="322" r:id="rId58"/>
    <p:sldId id="331" r:id="rId59"/>
    <p:sldId id="330" r:id="rId60"/>
    <p:sldId id="329" r:id="rId61"/>
    <p:sldId id="332" r:id="rId62"/>
    <p:sldId id="334" r:id="rId63"/>
    <p:sldId id="335" r:id="rId64"/>
    <p:sldId id="336" r:id="rId65"/>
    <p:sldId id="337" r:id="rId66"/>
    <p:sldId id="338" r:id="rId67"/>
    <p:sldId id="333" r:id="rId6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441" autoAdjust="0"/>
    <p:restoredTop sz="94660"/>
  </p:normalViewPr>
  <p:slideViewPr>
    <p:cSldViewPr>
      <p:cViewPr varScale="1">
        <p:scale>
          <a:sx n="50" d="100"/>
          <a:sy n="50" d="100"/>
        </p:scale>
        <p:origin x="-1272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BF666-0AE6-42F3-BB26-611F0867A25D}" type="datetimeFigureOut">
              <a:rPr lang="ru-RU" smtClean="0"/>
              <a:pPr/>
              <a:t>24.06.2014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DDD89-C580-4A4A-B3B0-71DD70E0EDF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DDD89-C580-4A4A-B3B0-71DD70E0EDFD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CFEA0AC4-22E6-430E-9A81-B22FE90F4790}" type="datetimeFigureOut">
              <a:rPr lang="ru-RU" smtClean="0"/>
              <a:pPr/>
              <a:t>24.06.2014</a:t>
            </a:fld>
            <a:endParaRPr lang="ru-RU" dirty="0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Прямоугольник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Прямая соединительная линия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Прямая соединительная линия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7" name="Прямоугольник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Овал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Овал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Овал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A0AC4-22E6-430E-9A81-B22FE90F4790}" type="datetimeFigureOut">
              <a:rPr lang="ru-RU" smtClean="0"/>
              <a:pPr/>
              <a:t>24.06.2014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A0AC4-22E6-430E-9A81-B22FE90F4790}" type="datetimeFigureOut">
              <a:rPr lang="ru-RU" smtClean="0"/>
              <a:pPr/>
              <a:t>24.06.2014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FEA0AC4-22E6-430E-9A81-B22FE90F4790}" type="datetimeFigureOut">
              <a:rPr lang="ru-RU" smtClean="0"/>
              <a:pPr/>
              <a:t>24.06.2014</a:t>
            </a:fld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CFEA0AC4-22E6-430E-9A81-B22FE90F4790}" type="datetimeFigureOut">
              <a:rPr lang="ru-RU" smtClean="0"/>
              <a:pPr/>
              <a:t>24.06.2014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Прямая соединительная линия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Прямая соединительная линия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Прямоугольник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Овал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Овал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Овал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Прямая соединительная линия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A0AC4-22E6-430E-9A81-B22FE90F4790}" type="datetimeFigureOut">
              <a:rPr lang="ru-RU" smtClean="0"/>
              <a:pPr/>
              <a:t>24.06.2014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A0AC4-22E6-430E-9A81-B22FE90F4790}" type="datetimeFigureOut">
              <a:rPr lang="ru-RU" smtClean="0"/>
              <a:pPr/>
              <a:t>24.06.2014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FEA0AC4-22E6-430E-9A81-B22FE90F4790}" type="datetimeFigureOut">
              <a:rPr lang="ru-RU" smtClean="0"/>
              <a:pPr/>
              <a:t>24.06.2014</a:t>
            </a:fld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A0AC4-22E6-430E-9A81-B22FE90F4790}" type="datetimeFigureOut">
              <a:rPr lang="ru-RU" smtClean="0"/>
              <a:pPr/>
              <a:t>24.06.2014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Овал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Содержимое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1" name="Дата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FEA0AC4-22E6-430E-9A81-B22FE90F4790}" type="datetimeFigureOut">
              <a:rPr lang="ru-RU" smtClean="0"/>
              <a:pPr/>
              <a:t>24.06.2014</a:t>
            </a:fld>
            <a:endParaRPr lang="ru-RU" dirty="0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3" name="Нижний колонтитул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3" name="Овал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ru-RU" dirty="0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9" name="Прямая соединительная линия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Дата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FEA0AC4-22E6-430E-9A81-B22FE90F4790}" type="datetimeFigureOut">
              <a:rPr lang="ru-RU" smtClean="0"/>
              <a:pPr/>
              <a:t>24.06.2014</a:t>
            </a:fld>
            <a:endParaRPr lang="ru-RU" dirty="0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CFEA0AC4-22E6-430E-9A81-B22FE90F4790}" type="datetimeFigureOut">
              <a:rPr lang="ru-RU" smtClean="0"/>
              <a:pPr/>
              <a:t>24.06.2014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Овал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Численное моделирование нелинейных процессов в твёрдых телах слоистой структуры при динамическом </a:t>
            </a:r>
            <a:r>
              <a:rPr lang="ru-RU" dirty="0" err="1" smtClean="0"/>
              <a:t>нагружении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Казаков Александр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подвижной сетке</a:t>
            </a:r>
            <a:endParaRPr lang="ru-RU" dirty="0"/>
          </a:p>
        </p:txBody>
      </p:sp>
      <p:pic>
        <p:nvPicPr>
          <p:cNvPr id="4" name="Содержимое 3" descr="Plot_26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28596" y="1714488"/>
            <a:ext cx="6096000" cy="4572000"/>
          </a:xfrm>
        </p:spPr>
      </p:pic>
      <p:sp>
        <p:nvSpPr>
          <p:cNvPr id="6" name="TextBox 5"/>
          <p:cNvSpPr txBox="1"/>
          <p:nvPr/>
        </p:nvSpPr>
        <p:spPr>
          <a:xfrm>
            <a:off x="6357950" y="1357298"/>
            <a:ext cx="22860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закреплённой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подвижной сетке</a:t>
            </a:r>
            <a:endParaRPr lang="ru-RU" dirty="0"/>
          </a:p>
        </p:txBody>
      </p:sp>
      <p:pic>
        <p:nvPicPr>
          <p:cNvPr id="4" name="Содержимое 3" descr="Plot_35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28596" y="1714488"/>
            <a:ext cx="6096000" cy="4572000"/>
          </a:xfrm>
        </p:spPr>
      </p:pic>
      <p:sp>
        <p:nvSpPr>
          <p:cNvPr id="6" name="TextBox 5"/>
          <p:cNvSpPr txBox="1"/>
          <p:nvPr/>
        </p:nvSpPr>
        <p:spPr>
          <a:xfrm>
            <a:off x="6357950" y="1357298"/>
            <a:ext cx="22860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закреплённой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подвижной сетке</a:t>
            </a:r>
            <a:endParaRPr lang="ru-RU" dirty="0"/>
          </a:p>
        </p:txBody>
      </p:sp>
      <p:pic>
        <p:nvPicPr>
          <p:cNvPr id="4" name="Содержимое 3" descr="Plot_45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714488"/>
            <a:ext cx="6096000" cy="4572000"/>
          </a:xfrm>
        </p:spPr>
      </p:pic>
      <p:sp>
        <p:nvSpPr>
          <p:cNvPr id="6" name="TextBox 5"/>
          <p:cNvSpPr txBox="1"/>
          <p:nvPr/>
        </p:nvSpPr>
        <p:spPr>
          <a:xfrm>
            <a:off x="6357950" y="1357298"/>
            <a:ext cx="22860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закреплённой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подвижной сетке</a:t>
            </a:r>
            <a:endParaRPr lang="ru-RU" dirty="0"/>
          </a:p>
        </p:txBody>
      </p:sp>
      <p:pic>
        <p:nvPicPr>
          <p:cNvPr id="4" name="Содержимое 3" descr="Plot_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714488"/>
            <a:ext cx="6096000" cy="4572000"/>
          </a:xfrm>
        </p:spPr>
      </p:pic>
      <p:sp>
        <p:nvSpPr>
          <p:cNvPr id="5" name="TextBox 4"/>
          <p:cNvSpPr txBox="1"/>
          <p:nvPr/>
        </p:nvSpPr>
        <p:spPr>
          <a:xfrm>
            <a:off x="6357950" y="1357298"/>
            <a:ext cx="25003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свободной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подвижной сетке</a:t>
            </a:r>
            <a:endParaRPr lang="ru-RU" dirty="0"/>
          </a:p>
        </p:txBody>
      </p:sp>
      <p:pic>
        <p:nvPicPr>
          <p:cNvPr id="4" name="Содержимое 3" descr="Plot_24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571612"/>
            <a:ext cx="6096000" cy="4572000"/>
          </a:xfrm>
        </p:spPr>
      </p:pic>
      <p:sp>
        <p:nvSpPr>
          <p:cNvPr id="5" name="TextBox 4"/>
          <p:cNvSpPr txBox="1"/>
          <p:nvPr/>
        </p:nvSpPr>
        <p:spPr>
          <a:xfrm>
            <a:off x="6357950" y="1357298"/>
            <a:ext cx="25003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свободной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подвижной сетке</a:t>
            </a:r>
            <a:endParaRPr lang="ru-RU" dirty="0"/>
          </a:p>
        </p:txBody>
      </p:sp>
      <p:pic>
        <p:nvPicPr>
          <p:cNvPr id="4" name="Содержимое 3" descr="Plot_36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28596" y="1714488"/>
            <a:ext cx="6096000" cy="4572000"/>
          </a:xfrm>
        </p:spPr>
      </p:pic>
      <p:sp>
        <p:nvSpPr>
          <p:cNvPr id="5" name="TextBox 4"/>
          <p:cNvSpPr txBox="1"/>
          <p:nvPr/>
        </p:nvSpPr>
        <p:spPr>
          <a:xfrm>
            <a:off x="6357950" y="1357298"/>
            <a:ext cx="25003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свободной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подвижной сетке</a:t>
            </a:r>
            <a:endParaRPr lang="ru-RU" dirty="0"/>
          </a:p>
        </p:txBody>
      </p:sp>
      <p:pic>
        <p:nvPicPr>
          <p:cNvPr id="4" name="Содержимое 3" descr="Plot_43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714488"/>
            <a:ext cx="6096000" cy="4572000"/>
          </a:xfrm>
        </p:spPr>
      </p:pic>
      <p:sp>
        <p:nvSpPr>
          <p:cNvPr id="5" name="TextBox 4"/>
          <p:cNvSpPr txBox="1"/>
          <p:nvPr/>
        </p:nvSpPr>
        <p:spPr>
          <a:xfrm>
            <a:off x="6357950" y="1357298"/>
            <a:ext cx="25003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свободной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подвижной сетке</a:t>
            </a:r>
            <a:endParaRPr lang="ru-RU" dirty="0"/>
          </a:p>
        </p:txBody>
      </p:sp>
      <p:pic>
        <p:nvPicPr>
          <p:cNvPr id="4" name="Содержимое 3" descr="Plot_18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28596" y="1714488"/>
            <a:ext cx="6096000" cy="4572000"/>
          </a:xfrm>
        </p:spPr>
      </p:pic>
      <p:sp>
        <p:nvSpPr>
          <p:cNvPr id="5" name="TextBox 4"/>
          <p:cNvSpPr txBox="1"/>
          <p:nvPr/>
        </p:nvSpPr>
        <p:spPr>
          <a:xfrm>
            <a:off x="6357950" y="1357298"/>
            <a:ext cx="2786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Гауссово возмущение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Сходимость</a:t>
            </a:r>
            <a:endParaRPr lang="ru-RU" dirty="0"/>
          </a:p>
        </p:txBody>
      </p:sp>
      <p:pic>
        <p:nvPicPr>
          <p:cNvPr id="28674" name="Picture 2" descr="E:\gcm1d\ApprOrder\ApprOrder(с расщеплением)\0.989\2\log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571612"/>
            <a:ext cx="5715039" cy="428628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072198" y="1714488"/>
            <a:ext cx="25003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Сходимость к аналитическому решению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ru-RU" dirty="0" smtClean="0"/>
              <a:t>Фиксировано число Куранта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Уменьшение мелкости сетки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b="1" dirty="0" smtClean="0"/>
              <a:t>Наклон </a:t>
            </a:r>
            <a:r>
              <a:rPr lang="en-US" b="1" dirty="0" smtClean="0"/>
              <a:t>~</a:t>
            </a:r>
            <a:r>
              <a:rPr lang="ru-RU" b="1" dirty="0" smtClean="0"/>
              <a:t>3</a:t>
            </a:r>
            <a:endParaRPr lang="ru-RU" b="1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1422721" y="3351491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</a:t>
            </a:r>
            <a:r>
              <a:rPr lang="en-US" baseline="-25000" dirty="0" smtClean="0"/>
              <a:t>2</a:t>
            </a:r>
            <a:r>
              <a:rPr lang="en-US" dirty="0" smtClean="0"/>
              <a:t>(</a:t>
            </a:r>
            <a:r>
              <a:rPr lang="en-US" dirty="0" err="1" smtClean="0"/>
              <a:t>Analytic_sol</a:t>
            </a:r>
            <a:r>
              <a:rPr lang="en-US" dirty="0" smtClean="0"/>
              <a:t> – </a:t>
            </a:r>
            <a:r>
              <a:rPr lang="en-US" dirty="0" err="1" smtClean="0"/>
              <a:t>Numeric_sol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42910" y="5572140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50 точек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786314" y="5572140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25600 точек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0"/>
            <a:ext cx="7467600" cy="1143000"/>
          </a:xfrm>
        </p:spPr>
        <p:txBody>
          <a:bodyPr/>
          <a:lstStyle/>
          <a:p>
            <a:r>
              <a:rPr lang="ru-RU" dirty="0" err="1" smtClean="0"/>
              <a:t>Упругопластика</a:t>
            </a:r>
            <a:endParaRPr lang="ru-RU" dirty="0"/>
          </a:p>
        </p:txBody>
      </p:sp>
      <p:pic>
        <p:nvPicPr>
          <p:cNvPr id="4" name="Содержимое 3" descr="linear-plastic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00034" y="1285860"/>
            <a:ext cx="6883377" cy="518796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Теория в 1</a:t>
            </a:r>
            <a:r>
              <a:rPr lang="en-US" dirty="0" smtClean="0"/>
              <a:t>D</a:t>
            </a:r>
            <a:endParaRPr lang="ru-RU" dirty="0" smtClean="0"/>
          </a:p>
          <a:p>
            <a:r>
              <a:rPr lang="ru-RU" dirty="0" smtClean="0"/>
              <a:t>Результаты в 1</a:t>
            </a:r>
            <a:r>
              <a:rPr lang="en-US" dirty="0" smtClean="0"/>
              <a:t>D</a:t>
            </a:r>
            <a:endParaRPr lang="ru-RU" dirty="0" smtClean="0"/>
          </a:p>
          <a:p>
            <a:r>
              <a:rPr lang="ru-RU" dirty="0" smtClean="0"/>
              <a:t>Теория пластичности в 3</a:t>
            </a:r>
            <a:r>
              <a:rPr lang="en-US" dirty="0" smtClean="0"/>
              <a:t>D</a:t>
            </a:r>
            <a:endParaRPr lang="ru-RU" dirty="0" smtClean="0"/>
          </a:p>
          <a:p>
            <a:r>
              <a:rPr lang="ru-RU" dirty="0" smtClean="0"/>
              <a:t>Результаты в </a:t>
            </a:r>
            <a:r>
              <a:rPr lang="en-US" dirty="0" smtClean="0"/>
              <a:t>3D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упругопластическом случае на подвижной сетке</a:t>
            </a:r>
            <a:endParaRPr lang="ru-RU" dirty="0"/>
          </a:p>
        </p:txBody>
      </p:sp>
      <p:pic>
        <p:nvPicPr>
          <p:cNvPr id="4" name="Содержимое 3" descr="Plot_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85720" y="1714488"/>
            <a:ext cx="6096000" cy="4572000"/>
          </a:xfrm>
        </p:spPr>
      </p:pic>
      <p:sp>
        <p:nvSpPr>
          <p:cNvPr id="5" name="TextBox 4"/>
          <p:cNvSpPr txBox="1"/>
          <p:nvPr/>
        </p:nvSpPr>
        <p:spPr>
          <a:xfrm>
            <a:off x="6215074" y="1643050"/>
            <a:ext cx="2714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dirty="0" err="1" smtClean="0"/>
              <a:t>Упругопластика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</a:t>
            </a:r>
            <a:r>
              <a:rPr lang="ru-RU" dirty="0" err="1" smtClean="0"/>
              <a:t>отн</a:t>
            </a:r>
            <a:r>
              <a:rPr lang="ru-RU" dirty="0" smtClean="0"/>
              <a:t>. деформации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упругопластическом случае на подвижной сетке</a:t>
            </a:r>
            <a:endParaRPr lang="ru-RU" dirty="0"/>
          </a:p>
        </p:txBody>
      </p:sp>
      <p:pic>
        <p:nvPicPr>
          <p:cNvPr id="6" name="Содержимое 5" descr="Plot_9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785926"/>
            <a:ext cx="6096000" cy="4572000"/>
          </a:xfrm>
        </p:spPr>
      </p:pic>
      <p:sp>
        <p:nvSpPr>
          <p:cNvPr id="7" name="TextBox 6"/>
          <p:cNvSpPr txBox="1"/>
          <p:nvPr/>
        </p:nvSpPr>
        <p:spPr>
          <a:xfrm>
            <a:off x="6215074" y="1643050"/>
            <a:ext cx="2714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dirty="0" err="1" smtClean="0"/>
              <a:t>Упругопластика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</a:t>
            </a:r>
            <a:r>
              <a:rPr lang="ru-RU" dirty="0" err="1" smtClean="0"/>
              <a:t>отн</a:t>
            </a:r>
            <a:r>
              <a:rPr lang="ru-RU" dirty="0" smtClean="0"/>
              <a:t>. деформации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упругопластическом случае на подвижной сетке</a:t>
            </a:r>
            <a:endParaRPr lang="ru-RU" dirty="0"/>
          </a:p>
        </p:txBody>
      </p:sp>
      <p:pic>
        <p:nvPicPr>
          <p:cNvPr id="6" name="Содержимое 5" descr="Plot_28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714488"/>
            <a:ext cx="6096000" cy="4572000"/>
          </a:xfrm>
        </p:spPr>
      </p:pic>
      <p:sp>
        <p:nvSpPr>
          <p:cNvPr id="4" name="TextBox 3"/>
          <p:cNvSpPr txBox="1"/>
          <p:nvPr/>
        </p:nvSpPr>
        <p:spPr>
          <a:xfrm>
            <a:off x="6215074" y="1643050"/>
            <a:ext cx="2714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dirty="0" err="1" smtClean="0"/>
              <a:t>Упругопластика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</a:t>
            </a:r>
            <a:r>
              <a:rPr lang="ru-RU" dirty="0" err="1" smtClean="0"/>
              <a:t>отн</a:t>
            </a:r>
            <a:r>
              <a:rPr lang="ru-RU" dirty="0" smtClean="0"/>
              <a:t>. деформации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упругопластическом случае на подвижной сетке</a:t>
            </a:r>
            <a:endParaRPr lang="ru-RU" dirty="0"/>
          </a:p>
        </p:txBody>
      </p:sp>
      <p:pic>
        <p:nvPicPr>
          <p:cNvPr id="6" name="Содержимое 5" descr="Plot_51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85720" y="1714488"/>
            <a:ext cx="6096000" cy="4572000"/>
          </a:xfrm>
        </p:spPr>
      </p:pic>
      <p:sp>
        <p:nvSpPr>
          <p:cNvPr id="7" name="TextBox 6"/>
          <p:cNvSpPr txBox="1"/>
          <p:nvPr/>
        </p:nvSpPr>
        <p:spPr>
          <a:xfrm>
            <a:off x="6215074" y="1643050"/>
            <a:ext cx="2714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dirty="0" err="1" smtClean="0"/>
              <a:t>Упругопластика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</a:t>
            </a:r>
            <a:r>
              <a:rPr lang="ru-RU" dirty="0" err="1" smtClean="0"/>
              <a:t>отн</a:t>
            </a:r>
            <a:r>
              <a:rPr lang="ru-RU" dirty="0" smtClean="0"/>
              <a:t>. деформации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упругопластическом случае на подвижной сетке</a:t>
            </a:r>
            <a:endParaRPr lang="ru-RU" dirty="0"/>
          </a:p>
        </p:txBody>
      </p:sp>
      <p:pic>
        <p:nvPicPr>
          <p:cNvPr id="6" name="Содержимое 5" descr="Plot_11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714488"/>
            <a:ext cx="6096000" cy="4572000"/>
          </a:xfrm>
        </p:spPr>
      </p:pic>
      <p:sp>
        <p:nvSpPr>
          <p:cNvPr id="7" name="TextBox 6"/>
          <p:cNvSpPr txBox="1"/>
          <p:nvPr/>
        </p:nvSpPr>
        <p:spPr>
          <a:xfrm>
            <a:off x="6215074" y="1643050"/>
            <a:ext cx="27146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dirty="0" err="1" smtClean="0"/>
              <a:t>Упругопластика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Удар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</a:t>
            </a:r>
            <a:r>
              <a:rPr lang="ru-RU" dirty="0" err="1" smtClean="0"/>
              <a:t>отн</a:t>
            </a:r>
            <a:r>
              <a:rPr lang="ru-RU" dirty="0" smtClean="0"/>
              <a:t>. деформации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упругопластическом случае на подвижной сетке</a:t>
            </a:r>
            <a:endParaRPr lang="ru-RU" dirty="0"/>
          </a:p>
        </p:txBody>
      </p:sp>
      <p:pic>
        <p:nvPicPr>
          <p:cNvPr id="6" name="Содержимое 5" descr="Plot_22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714488"/>
            <a:ext cx="6096000" cy="4572000"/>
          </a:xfrm>
        </p:spPr>
      </p:pic>
      <p:sp>
        <p:nvSpPr>
          <p:cNvPr id="7" name="TextBox 6"/>
          <p:cNvSpPr txBox="1"/>
          <p:nvPr/>
        </p:nvSpPr>
        <p:spPr>
          <a:xfrm>
            <a:off x="6215074" y="1643050"/>
            <a:ext cx="27146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dirty="0" err="1" smtClean="0"/>
              <a:t>Упругопластика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Удар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</a:t>
            </a:r>
            <a:r>
              <a:rPr lang="ru-RU" dirty="0" err="1" smtClean="0"/>
              <a:t>отн</a:t>
            </a:r>
            <a:r>
              <a:rPr lang="ru-RU" dirty="0" smtClean="0"/>
              <a:t>. деформации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упругопластическом случае на подвижной сетке</a:t>
            </a:r>
            <a:endParaRPr lang="ru-RU" dirty="0"/>
          </a:p>
        </p:txBody>
      </p:sp>
      <p:pic>
        <p:nvPicPr>
          <p:cNvPr id="6" name="Содержимое 5" descr="Plot_35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714488"/>
            <a:ext cx="6096000" cy="4572000"/>
          </a:xfrm>
        </p:spPr>
      </p:pic>
      <p:sp>
        <p:nvSpPr>
          <p:cNvPr id="7" name="TextBox 6"/>
          <p:cNvSpPr txBox="1"/>
          <p:nvPr/>
        </p:nvSpPr>
        <p:spPr>
          <a:xfrm>
            <a:off x="6215074" y="1643050"/>
            <a:ext cx="27146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dirty="0" err="1" smtClean="0"/>
              <a:t>Упругопластика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Удар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</a:t>
            </a:r>
            <a:r>
              <a:rPr lang="ru-RU" dirty="0" err="1" smtClean="0"/>
              <a:t>отн</a:t>
            </a:r>
            <a:r>
              <a:rPr lang="ru-RU" dirty="0" smtClean="0"/>
              <a:t>. деформации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Слоистая структура</a:t>
            </a:r>
            <a:endParaRPr lang="ru-RU" dirty="0"/>
          </a:p>
        </p:txBody>
      </p:sp>
      <p:pic>
        <p:nvPicPr>
          <p:cNvPr id="4" name="Содержимое 3" descr="Plot_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71472" y="1643050"/>
            <a:ext cx="6096000" cy="4572000"/>
          </a:xfrm>
        </p:spPr>
      </p:pic>
      <p:sp>
        <p:nvSpPr>
          <p:cNvPr id="5" name="TextBox 4"/>
          <p:cNvSpPr txBox="1"/>
          <p:nvPr/>
        </p:nvSpPr>
        <p:spPr>
          <a:xfrm>
            <a:off x="6572264" y="1428736"/>
            <a:ext cx="2357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5 слоёв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Возрастание плотности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Слоистая структура</a:t>
            </a:r>
            <a:endParaRPr lang="ru-RU" dirty="0"/>
          </a:p>
        </p:txBody>
      </p:sp>
      <p:pic>
        <p:nvPicPr>
          <p:cNvPr id="4" name="Содержимое 3" descr="Plot_15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00034" y="1643050"/>
            <a:ext cx="6096000" cy="4572000"/>
          </a:xfrm>
        </p:spPr>
      </p:pic>
      <p:sp>
        <p:nvSpPr>
          <p:cNvPr id="6" name="TextBox 5"/>
          <p:cNvSpPr txBox="1"/>
          <p:nvPr/>
        </p:nvSpPr>
        <p:spPr>
          <a:xfrm>
            <a:off x="6572264" y="1428736"/>
            <a:ext cx="2357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5 слоёв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Возрастание плотности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Слоистая структура</a:t>
            </a:r>
            <a:endParaRPr lang="ru-RU" dirty="0"/>
          </a:p>
        </p:txBody>
      </p:sp>
      <p:pic>
        <p:nvPicPr>
          <p:cNvPr id="4" name="Содержимое 3" descr="Plot_32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28596" y="1714488"/>
            <a:ext cx="6096000" cy="4572000"/>
          </a:xfrm>
        </p:spPr>
      </p:pic>
      <p:sp>
        <p:nvSpPr>
          <p:cNvPr id="6" name="TextBox 5"/>
          <p:cNvSpPr txBox="1"/>
          <p:nvPr/>
        </p:nvSpPr>
        <p:spPr>
          <a:xfrm>
            <a:off x="6572264" y="1428736"/>
            <a:ext cx="2357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5 слоёв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Возрастание плотности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 МДТТ в 1</a:t>
            </a:r>
            <a:r>
              <a:rPr lang="en-US" dirty="0" smtClean="0"/>
              <a:t>D</a:t>
            </a:r>
            <a:endParaRPr lang="ru-RU" dirty="0"/>
          </a:p>
        </p:txBody>
      </p:sp>
      <p:graphicFrame>
        <p:nvGraphicFramePr>
          <p:cNvPr id="4" name="Содержимое 3"/>
          <p:cNvGraphicFramePr>
            <a:graphicFrameLocks noChangeAspect="1"/>
          </p:cNvGraphicFramePr>
          <p:nvPr>
            <p:ph sz="quarter" idx="1"/>
          </p:nvPr>
        </p:nvGraphicFramePr>
        <p:xfrm>
          <a:off x="1357313" y="2171700"/>
          <a:ext cx="3821112" cy="942975"/>
        </p:xfrm>
        <a:graphic>
          <a:graphicData uri="http://schemas.openxmlformats.org/presentationml/2006/ole">
            <p:oleObj spid="_x0000_s1026" name="Формула" r:id="rId3" imgW="2006280" imgH="495000" progId="Equation.3">
              <p:embed/>
            </p:oleObj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57224" y="1571612"/>
            <a:ext cx="400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Постановка Лагранжа: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57224" y="3429000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Постановка Эйлера:</a:t>
            </a:r>
            <a:endParaRPr lang="ru-RU" dirty="0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1279525" y="4071938"/>
          <a:ext cx="4157663" cy="1000125"/>
        </p:xfrm>
        <a:graphic>
          <a:graphicData uri="http://schemas.openxmlformats.org/presentationml/2006/ole">
            <p:oleObj spid="_x0000_s1027" name="Формула" r:id="rId4" imgW="2006280" imgH="482400" progId="Equation.3">
              <p:embed/>
            </p:oleObj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792163" y="5286375"/>
          <a:ext cx="1390650" cy="857250"/>
        </p:xfrm>
        <a:graphic>
          <a:graphicData uri="http://schemas.openxmlformats.org/presentationml/2006/ole">
            <p:oleObj spid="_x0000_s1028" name="Формула" r:id="rId5" imgW="761760" imgH="469800" progId="Equation.3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071670" y="5500702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- скорость звука в среде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Слоистая структура</a:t>
            </a:r>
            <a:endParaRPr lang="ru-RU" dirty="0"/>
          </a:p>
        </p:txBody>
      </p:sp>
      <p:pic>
        <p:nvPicPr>
          <p:cNvPr id="4" name="Содержимое 3" descr="Plot_845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714488"/>
            <a:ext cx="6096000" cy="4572000"/>
          </a:xfrm>
        </p:spPr>
      </p:pic>
      <p:sp>
        <p:nvSpPr>
          <p:cNvPr id="6" name="TextBox 5"/>
          <p:cNvSpPr txBox="1"/>
          <p:nvPr/>
        </p:nvSpPr>
        <p:spPr>
          <a:xfrm>
            <a:off x="6572264" y="1428736"/>
            <a:ext cx="2357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5 слоёв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Возрастание плотности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Слоистая структура</a:t>
            </a:r>
            <a:endParaRPr lang="ru-RU" dirty="0"/>
          </a:p>
        </p:txBody>
      </p:sp>
      <p:pic>
        <p:nvPicPr>
          <p:cNvPr id="4" name="Содержимое 3" descr="Plot_155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85720" y="1714488"/>
            <a:ext cx="6096000" cy="4572000"/>
          </a:xfrm>
        </p:spPr>
      </p:pic>
      <p:sp>
        <p:nvSpPr>
          <p:cNvPr id="6" name="TextBox 5"/>
          <p:cNvSpPr txBox="1"/>
          <p:nvPr/>
        </p:nvSpPr>
        <p:spPr>
          <a:xfrm>
            <a:off x="6572264" y="1428736"/>
            <a:ext cx="2357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5 слоёв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Возрастание плотности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Слоистая структура</a:t>
            </a:r>
            <a:endParaRPr lang="ru-RU" dirty="0"/>
          </a:p>
        </p:txBody>
      </p:sp>
      <p:pic>
        <p:nvPicPr>
          <p:cNvPr id="4" name="Содержимое 3" descr="Plot_232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85720" y="1785926"/>
            <a:ext cx="6096000" cy="4572000"/>
          </a:xfrm>
        </p:spPr>
      </p:pic>
      <p:sp>
        <p:nvSpPr>
          <p:cNvPr id="6" name="TextBox 5"/>
          <p:cNvSpPr txBox="1"/>
          <p:nvPr/>
        </p:nvSpPr>
        <p:spPr>
          <a:xfrm>
            <a:off x="6572264" y="1428736"/>
            <a:ext cx="2357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5 слоёв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Возрастание плотности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Слоистая структура: сравнение</a:t>
            </a:r>
            <a:endParaRPr lang="ru-RU" dirty="0"/>
          </a:p>
        </p:txBody>
      </p:sp>
      <p:pic>
        <p:nvPicPr>
          <p:cNvPr id="23554" name="Picture 2" descr="E:\gcm1d\comparas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500174"/>
            <a:ext cx="5715040" cy="428628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 rot="16200000">
            <a:off x="-1436486" y="3508133"/>
            <a:ext cx="4357718" cy="341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Log</a:t>
            </a:r>
            <a:r>
              <a:rPr lang="en-US" sz="1600" baseline="-25000" dirty="0" smtClean="0"/>
              <a:t>10</a:t>
            </a:r>
            <a:r>
              <a:rPr lang="en-US" sz="1600" dirty="0" smtClean="0"/>
              <a:t>((</a:t>
            </a:r>
            <a:r>
              <a:rPr lang="en-US" sz="1600" dirty="0" err="1" smtClean="0"/>
              <a:t>Analytic_V-Numeric_V</a:t>
            </a:r>
            <a:r>
              <a:rPr lang="en-US" sz="1600" dirty="0" smtClean="0"/>
              <a:t>)/</a:t>
            </a:r>
            <a:r>
              <a:rPr lang="en-US" sz="1600" dirty="0" err="1" smtClean="0"/>
              <a:t>Analytic_V</a:t>
            </a:r>
            <a:r>
              <a:rPr lang="en-US" sz="1600" dirty="0" smtClean="0"/>
              <a:t>)</a:t>
            </a:r>
            <a:endParaRPr lang="ru-RU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714612" y="5572140"/>
            <a:ext cx="1357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Layers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000760" y="1643050"/>
            <a:ext cx="25003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ru-RU" dirty="0" smtClean="0"/>
              <a:t>Слоистая структура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Сравнение скорости: аналитика и числа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b="1" dirty="0" smtClean="0"/>
              <a:t>Во </a:t>
            </a:r>
            <a:r>
              <a:rPr lang="en-US" b="1" dirty="0" smtClean="0"/>
              <a:t>II</a:t>
            </a:r>
            <a:r>
              <a:rPr lang="ru-RU" b="1" dirty="0" smtClean="0"/>
              <a:t>-</a:t>
            </a:r>
            <a:r>
              <a:rPr lang="ru-RU" b="1" dirty="0" err="1" smtClean="0"/>
              <a:t>ом</a:t>
            </a:r>
            <a:r>
              <a:rPr lang="ru-RU" b="1" dirty="0" smtClean="0"/>
              <a:t> слое отклонение </a:t>
            </a:r>
            <a:r>
              <a:rPr lang="en-US" b="1" dirty="0" smtClean="0"/>
              <a:t>~10</a:t>
            </a:r>
            <a:r>
              <a:rPr lang="en-US" b="1" baseline="30000" dirty="0" smtClean="0"/>
              <a:t>-10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ru-RU" b="1" dirty="0" smtClean="0"/>
              <a:t>В 5-ом слое </a:t>
            </a:r>
            <a:r>
              <a:rPr lang="en-US" b="1" dirty="0" smtClean="0"/>
              <a:t>~10</a:t>
            </a:r>
            <a:r>
              <a:rPr lang="en-US" b="1" baseline="30000" dirty="0" smtClean="0"/>
              <a:t>-3</a:t>
            </a:r>
            <a:endParaRPr lang="ru-RU" b="1" baseline="30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Высокоскоростное возмущение</a:t>
            </a:r>
            <a:endParaRPr lang="ru-RU" dirty="0"/>
          </a:p>
        </p:txBody>
      </p:sp>
      <p:pic>
        <p:nvPicPr>
          <p:cNvPr id="29698" name="Picture 2" descr="E:\gcm1d\strike wave -m1 elastic\plots\Plot_0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71612"/>
            <a:ext cx="6096000" cy="4572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429388" y="1785926"/>
            <a:ext cx="22145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Метод первого порядка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Гауссово возмущение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5138 скорость звука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2000 начальное возмущение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Высокоскоростное возмущение</a:t>
            </a:r>
            <a:endParaRPr lang="ru-RU" dirty="0"/>
          </a:p>
        </p:txBody>
      </p:sp>
      <p:pic>
        <p:nvPicPr>
          <p:cNvPr id="30722" name="Picture 2" descr="E:\gcm1d\strike wave -m1 elastic\plots\Plot_47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71612"/>
            <a:ext cx="6096000" cy="4572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429388" y="1785926"/>
            <a:ext cx="22145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Метод первого порядка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Гауссово возмущение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5138 скорость звука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2000 начальное возмущение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Высокоскоростное возмущение</a:t>
            </a:r>
            <a:endParaRPr lang="ru-RU" dirty="0"/>
          </a:p>
        </p:txBody>
      </p:sp>
      <p:pic>
        <p:nvPicPr>
          <p:cNvPr id="31746" name="Picture 2" descr="E:\gcm1d\strike wave -m1 elastic\plots\Plot_424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71612"/>
            <a:ext cx="6096000" cy="4572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429388" y="1785926"/>
            <a:ext cx="22145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Метод первого порядка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Гауссово возмущение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5138 скорость звука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2000 начальное возмущение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Высокоскоростное возмущение</a:t>
            </a:r>
            <a:endParaRPr lang="ru-RU" dirty="0"/>
          </a:p>
        </p:txBody>
      </p:sp>
      <p:pic>
        <p:nvPicPr>
          <p:cNvPr id="32770" name="Picture 2" descr="E:\gcm1d\strike wave -m1 elastic\plots\Plot_578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500174"/>
            <a:ext cx="6096000" cy="4572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429388" y="1785926"/>
            <a:ext cx="22145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Метод первого порядка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Гауссово возмущение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закреплённой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5138 скорость звука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2000 начальное возмущение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Высокоскоростное возмущение</a:t>
            </a:r>
            <a:endParaRPr lang="ru-RU" dirty="0"/>
          </a:p>
        </p:txBody>
      </p:sp>
      <p:pic>
        <p:nvPicPr>
          <p:cNvPr id="33794" name="Picture 2" descr="E:\gcm1d\strike wave -m1 elastic\plots\Plot_731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643050"/>
            <a:ext cx="6096000" cy="4572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429388" y="1785926"/>
            <a:ext cx="22145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Метод первого порядка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Гауссово возмущение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закреплённой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5138 скорость звука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2000 начальное возмущение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Неявный метод со сглаживанием (упругость)</a:t>
            </a:r>
            <a:endParaRPr lang="ru-RU" dirty="0"/>
          </a:p>
        </p:txBody>
      </p:sp>
      <p:pic>
        <p:nvPicPr>
          <p:cNvPr id="4" name="Содержимое 3" descr="Plot_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14348" y="1428736"/>
            <a:ext cx="6643734" cy="52067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Аналитическое решение в упругой постановке</a:t>
            </a:r>
            <a:endParaRPr lang="ru-RU" dirty="0"/>
          </a:p>
        </p:txBody>
      </p:sp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385763" y="1606550"/>
          <a:ext cx="4732337" cy="2432050"/>
        </p:xfrm>
        <a:graphic>
          <a:graphicData uri="http://schemas.openxmlformats.org/presentationml/2006/ole">
            <p:oleObj spid="_x0000_s4099" name="Формула" r:id="rId3" imgW="2082600" imgH="1396800" progId="Equation.3">
              <p:embed/>
            </p:oleObj>
          </a:graphicData>
        </a:graphic>
      </p:graphicFrame>
      <p:sp>
        <p:nvSpPr>
          <p:cNvPr id="7" name="Блок-схема: процесс 6"/>
          <p:cNvSpPr/>
          <p:nvPr/>
        </p:nvSpPr>
        <p:spPr>
          <a:xfrm>
            <a:off x="6072198" y="3143248"/>
            <a:ext cx="2500330" cy="64294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Второй инвариант равен нулю</a:t>
            </a:r>
            <a:endParaRPr lang="ru-RU" dirty="0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357158" y="4143380"/>
          <a:ext cx="2736850" cy="1371600"/>
        </p:xfrm>
        <a:graphic>
          <a:graphicData uri="http://schemas.openxmlformats.org/presentationml/2006/ole">
            <p:oleObj spid="_x0000_s4101" name="Формула" r:id="rId4" imgW="1269720" imgH="609480" progId="Equation.3">
              <p:embed/>
            </p:oleObj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/>
        </p:nvGraphicFramePr>
        <p:xfrm>
          <a:off x="357158" y="5572140"/>
          <a:ext cx="4411662" cy="1117600"/>
        </p:xfrm>
        <a:graphic>
          <a:graphicData uri="http://schemas.openxmlformats.org/presentationml/2006/ole">
            <p:oleObj spid="_x0000_s4102" name="Формула" r:id="rId5" imgW="1904760" imgH="482400" progId="Equation.3">
              <p:embed/>
            </p:oleObj>
          </a:graphicData>
        </a:graphic>
      </p:graphicFrame>
      <p:sp>
        <p:nvSpPr>
          <p:cNvPr id="12" name="Блок-схема: процесс 11"/>
          <p:cNvSpPr/>
          <p:nvPr/>
        </p:nvSpPr>
        <p:spPr>
          <a:xfrm>
            <a:off x="6072198" y="5786454"/>
            <a:ext cx="1928826" cy="50006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Решение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Неявный метод со сглаживанием (упругость)</a:t>
            </a:r>
            <a:endParaRPr lang="ru-RU" dirty="0"/>
          </a:p>
        </p:txBody>
      </p:sp>
      <p:pic>
        <p:nvPicPr>
          <p:cNvPr id="5" name="Рисунок 4" descr="Plot_25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1428735"/>
            <a:ext cx="7072362" cy="5304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Неявный метод со сглаживанием (пластичность)</a:t>
            </a:r>
            <a:endParaRPr lang="ru-RU" dirty="0"/>
          </a:p>
        </p:txBody>
      </p:sp>
      <p:pic>
        <p:nvPicPr>
          <p:cNvPr id="9" name="Рисунок 8" descr="Plot_3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4" y="1428736"/>
            <a:ext cx="6715172" cy="50363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Неявный метод со сглаживанием (пластичность)</a:t>
            </a:r>
            <a:endParaRPr lang="ru-RU" dirty="0"/>
          </a:p>
        </p:txBody>
      </p:sp>
      <p:pic>
        <p:nvPicPr>
          <p:cNvPr id="10" name="Рисунок 9" descr="Plot_20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0" y="1571611"/>
            <a:ext cx="6715172" cy="50363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Неявный метод со сглаживанием (пластичность)</a:t>
            </a:r>
            <a:endParaRPr lang="ru-RU" dirty="0"/>
          </a:p>
        </p:txBody>
      </p:sp>
      <p:pic>
        <p:nvPicPr>
          <p:cNvPr id="11" name="Рисунок 10" descr="Plot_30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09" y="1357299"/>
            <a:ext cx="6881861" cy="51613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Неявный метод со сглаживанием по Чудову (пластичность)</a:t>
            </a:r>
            <a:endParaRPr lang="ru-RU" dirty="0"/>
          </a:p>
        </p:txBody>
      </p:sp>
      <p:pic>
        <p:nvPicPr>
          <p:cNvPr id="12" name="Рисунок 11" descr="Plot_40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1464455"/>
            <a:ext cx="6715172" cy="50363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Теория пластичности в </a:t>
            </a:r>
            <a:r>
              <a:rPr lang="ru-RU" smtClean="0"/>
              <a:t>3</a:t>
            </a:r>
            <a:r>
              <a:rPr lang="en-US" dirty="0" smtClean="0"/>
              <a:t>D</a:t>
            </a:r>
            <a:endParaRPr lang="ru-RU" dirty="0"/>
          </a:p>
        </p:txBody>
      </p:sp>
      <p:pic>
        <p:nvPicPr>
          <p:cNvPr id="4" name="Содержимое 3" descr="mizes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7025" y="1643050"/>
            <a:ext cx="8484231" cy="400052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0"/>
            <a:ext cx="7467600" cy="1143000"/>
          </a:xfrm>
        </p:spPr>
        <p:txBody>
          <a:bodyPr/>
          <a:lstStyle/>
          <a:p>
            <a:r>
              <a:rPr lang="ru-RU" dirty="0" smtClean="0"/>
              <a:t>Теория пластичности в 3</a:t>
            </a:r>
            <a:r>
              <a:rPr lang="en-US" dirty="0" smtClean="0"/>
              <a:t>D</a:t>
            </a:r>
            <a:endParaRPr lang="ru-RU" dirty="0"/>
          </a:p>
        </p:txBody>
      </p:sp>
      <p:pic>
        <p:nvPicPr>
          <p:cNvPr id="6" name="Рисунок 5" descr="uprochneni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1285816"/>
            <a:ext cx="8221894" cy="55721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0"/>
            <a:ext cx="7467600" cy="1143000"/>
          </a:xfrm>
        </p:spPr>
        <p:txBody>
          <a:bodyPr/>
          <a:lstStyle/>
          <a:p>
            <a:r>
              <a:rPr lang="ru-RU" dirty="0" smtClean="0"/>
              <a:t>Теория пластичности в 3</a:t>
            </a:r>
            <a:r>
              <a:rPr lang="en-US" dirty="0" smtClean="0"/>
              <a:t>D</a:t>
            </a:r>
            <a:endParaRPr lang="ru-RU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786190"/>
            <a:ext cx="4408855" cy="2806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428736"/>
            <a:ext cx="4143404" cy="1274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3071810"/>
            <a:ext cx="185738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 в </a:t>
            </a:r>
            <a:r>
              <a:rPr lang="ru-RU" smtClean="0"/>
              <a:t>3</a:t>
            </a:r>
            <a:r>
              <a:rPr lang="en-US" dirty="0" smtClean="0"/>
              <a:t>D</a:t>
            </a:r>
            <a:endParaRPr lang="ru-RU" dirty="0"/>
          </a:p>
        </p:txBody>
      </p:sp>
      <p:pic>
        <p:nvPicPr>
          <p:cNvPr id="4" name="Содержимое 3" descr="ideal-plastic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57844" y="1600200"/>
            <a:ext cx="6466312" cy="48736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 в </a:t>
            </a:r>
            <a:r>
              <a:rPr lang="ru-RU" smtClean="0"/>
              <a:t>3</a:t>
            </a:r>
            <a:r>
              <a:rPr lang="en-US" dirty="0" smtClean="0"/>
              <a:t>D</a:t>
            </a:r>
            <a:endParaRPr lang="ru-RU" dirty="0"/>
          </a:p>
        </p:txBody>
      </p:sp>
      <p:pic>
        <p:nvPicPr>
          <p:cNvPr id="6" name="Содержимое 5" descr="3d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714488"/>
            <a:ext cx="7701848" cy="422756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неподвижной сетке</a:t>
            </a:r>
            <a:endParaRPr lang="ru-RU" dirty="0"/>
          </a:p>
        </p:txBody>
      </p:sp>
      <p:pic>
        <p:nvPicPr>
          <p:cNvPr id="27650" name="Picture 2" descr="E:\gcm1d\Non-movable\gauss elastic 10 nm\plots\Plot_25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71612"/>
            <a:ext cx="6096000" cy="4572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429388" y="1428736"/>
            <a:ext cx="27146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Неподвижная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Гауссово возмущение 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85736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Боковой удар – постоянное нормальное напряжение</a:t>
            </a:r>
            <a:br>
              <a:rPr lang="ru-RU" dirty="0" smtClean="0"/>
            </a:br>
            <a:r>
              <a:rPr lang="ru-RU" dirty="0" smtClean="0"/>
              <a:t>(кубическая сетка)</a:t>
            </a:r>
            <a:endParaRPr lang="ru-RU" dirty="0"/>
          </a:p>
        </p:txBody>
      </p:sp>
      <p:pic>
        <p:nvPicPr>
          <p:cNvPr id="4" name="Содержимое 3" descr="cubic-50-01-s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00034" y="1785926"/>
            <a:ext cx="3787140" cy="4191000"/>
          </a:xfrm>
        </p:spPr>
      </p:pic>
      <p:pic>
        <p:nvPicPr>
          <p:cNvPr id="5" name="Рисунок 4" descr="cubic-100-01-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4" y="1785926"/>
            <a:ext cx="378714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85736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Боковой удар – постоянное нормальное напряжение</a:t>
            </a:r>
            <a:br>
              <a:rPr lang="ru-RU" dirty="0" smtClean="0"/>
            </a:br>
            <a:r>
              <a:rPr lang="ru-RU" dirty="0" smtClean="0"/>
              <a:t>(тетраэдрическая сетка)</a:t>
            </a:r>
            <a:endParaRPr lang="ru-RU" dirty="0"/>
          </a:p>
        </p:txBody>
      </p:sp>
      <p:pic>
        <p:nvPicPr>
          <p:cNvPr id="7" name="Содержимое 6" descr="tetr-50-02-s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71472" y="1785926"/>
            <a:ext cx="3550920" cy="4191000"/>
          </a:xfrm>
        </p:spPr>
      </p:pic>
      <p:pic>
        <p:nvPicPr>
          <p:cNvPr id="8" name="Рисунок 7" descr="tetr-150-02-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1785926"/>
            <a:ext cx="349758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85736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Боковой удар – постоянное нормальное напряжение</a:t>
            </a:r>
            <a:br>
              <a:rPr lang="ru-RU" dirty="0" smtClean="0"/>
            </a:br>
            <a:r>
              <a:rPr lang="ru-RU" dirty="0" smtClean="0"/>
              <a:t>(кубическая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ru-RU" dirty="0" smtClean="0"/>
              <a:t>тетраэдрическая сетка)</a:t>
            </a:r>
            <a:endParaRPr lang="ru-RU" dirty="0"/>
          </a:p>
        </p:txBody>
      </p:sp>
      <p:pic>
        <p:nvPicPr>
          <p:cNvPr id="6" name="Содержимое 5" descr="cubic-19-02-s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42910" y="2000240"/>
            <a:ext cx="3550920" cy="4191000"/>
          </a:xfrm>
        </p:spPr>
      </p:pic>
      <p:pic>
        <p:nvPicPr>
          <p:cNvPr id="9" name="Рисунок 8" descr="tetr-50-02-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00240"/>
            <a:ext cx="355092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85736"/>
            <a:ext cx="7467600" cy="1143000"/>
          </a:xfrm>
        </p:spPr>
        <p:txBody>
          <a:bodyPr>
            <a:normAutofit/>
          </a:bodyPr>
          <a:lstStyle/>
          <a:p>
            <a:r>
              <a:rPr lang="ru-RU" dirty="0" smtClean="0"/>
              <a:t>Боковой удар – прямоугольный импульс </a:t>
            </a:r>
            <a:endParaRPr lang="ru-RU" dirty="0"/>
          </a:p>
        </p:txBody>
      </p:sp>
      <p:pic>
        <p:nvPicPr>
          <p:cNvPr id="23554" name="Picture 2" descr="D:\documents\gcm3d-thesis\png\3d\plastic-strike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970" y="1785926"/>
            <a:ext cx="7710368" cy="42322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85736"/>
            <a:ext cx="7467600" cy="1143000"/>
          </a:xfrm>
        </p:spPr>
        <p:txBody>
          <a:bodyPr>
            <a:normAutofit/>
          </a:bodyPr>
          <a:lstStyle/>
          <a:p>
            <a:r>
              <a:rPr lang="ru-RU" dirty="0" smtClean="0"/>
              <a:t>Боковой удар – прямоугольный импульс </a:t>
            </a:r>
            <a:endParaRPr lang="ru-RU" dirty="0"/>
          </a:p>
        </p:txBody>
      </p:sp>
      <p:pic>
        <p:nvPicPr>
          <p:cNvPr id="23555" name="Picture 3" descr="D:\documents\gcm3d-thesis\png\3d\plastic-strike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714488"/>
            <a:ext cx="7755049" cy="42567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85728"/>
            <a:ext cx="7467600" cy="1143000"/>
          </a:xfrm>
        </p:spPr>
        <p:txBody>
          <a:bodyPr>
            <a:normAutofit/>
          </a:bodyPr>
          <a:lstStyle/>
          <a:p>
            <a:r>
              <a:rPr lang="ru-RU" dirty="0" smtClean="0"/>
              <a:t>Боковой удар – прямоугольный импульс </a:t>
            </a:r>
            <a:endParaRPr lang="ru-RU" dirty="0"/>
          </a:p>
        </p:txBody>
      </p:sp>
      <p:pic>
        <p:nvPicPr>
          <p:cNvPr id="23556" name="Picture 4" descr="D:\documents\gcm3d-thesis\png\3d\plastic-strike-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71612"/>
            <a:ext cx="7840515" cy="43036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85728"/>
            <a:ext cx="7467600" cy="1143000"/>
          </a:xfrm>
        </p:spPr>
        <p:txBody>
          <a:bodyPr>
            <a:normAutofit/>
          </a:bodyPr>
          <a:lstStyle/>
          <a:p>
            <a:r>
              <a:rPr lang="ru-RU" dirty="0" smtClean="0"/>
              <a:t>Боковой удар – прямоугольный импульс </a:t>
            </a:r>
            <a:endParaRPr lang="ru-RU" dirty="0"/>
          </a:p>
        </p:txBody>
      </p:sp>
      <p:pic>
        <p:nvPicPr>
          <p:cNvPr id="4" name="Рисунок 3" descr="plastic-strike-1d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643050"/>
            <a:ext cx="3787140" cy="4191000"/>
          </a:xfrm>
          <a:prstGeom prst="rect">
            <a:avLst/>
          </a:prstGeom>
        </p:spPr>
      </p:pic>
      <p:pic>
        <p:nvPicPr>
          <p:cNvPr id="5" name="Рисунок 4" descr="plastic-strike-1d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1643050"/>
            <a:ext cx="378714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Контакт двух слоёв, плотности отличаются в 4 раза (пластика)</a:t>
            </a:r>
            <a:endParaRPr lang="ru-RU" dirty="0"/>
          </a:p>
        </p:txBody>
      </p:sp>
      <p:pic>
        <p:nvPicPr>
          <p:cNvPr id="7" name="Содержимое 6" descr="contact-3d-1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65198" y="1571612"/>
            <a:ext cx="8378768" cy="459912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Контакт двух слоёв, плотности отличаются в 4 раза (пластика)</a:t>
            </a:r>
            <a:endParaRPr lang="ru-RU" dirty="0"/>
          </a:p>
        </p:txBody>
      </p:sp>
      <p:pic>
        <p:nvPicPr>
          <p:cNvPr id="8" name="Рисунок 7" descr="contact-3d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69" y="1571612"/>
            <a:ext cx="8459558" cy="464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Контакт двух слоёв, плотности отличаются в 4 раза (пластика)</a:t>
            </a:r>
            <a:endParaRPr lang="ru-RU" dirty="0"/>
          </a:p>
        </p:txBody>
      </p:sp>
      <p:pic>
        <p:nvPicPr>
          <p:cNvPr id="9" name="Рисунок 8" descr="contact-3d-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24" y="1500174"/>
            <a:ext cx="8459558" cy="464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Сходимость</a:t>
            </a:r>
            <a:endParaRPr lang="ru-RU" dirty="0"/>
          </a:p>
        </p:txBody>
      </p:sp>
      <p:pic>
        <p:nvPicPr>
          <p:cNvPr id="28674" name="Picture 2" descr="E:\gcm1d\ApprOrder\ApprOrder(с расщеплением)\0.989\2\log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571612"/>
            <a:ext cx="5715039" cy="428628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072198" y="1714488"/>
            <a:ext cx="30718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Сходимость к аналитическому решению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Неподвижная сетка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ru-RU" dirty="0" smtClean="0"/>
              <a:t>Фиксировано число Куранта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Уменьшение мелкости сетки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b="1" dirty="0" smtClean="0"/>
              <a:t>Наклон </a:t>
            </a:r>
            <a:r>
              <a:rPr lang="en-US" b="1" dirty="0" smtClean="0"/>
              <a:t>~</a:t>
            </a:r>
            <a:r>
              <a:rPr lang="ru-RU" b="1" dirty="0" smtClean="0"/>
              <a:t>3</a:t>
            </a:r>
            <a:endParaRPr lang="ru-RU" b="1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1422721" y="3351491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</a:t>
            </a:r>
            <a:r>
              <a:rPr lang="en-US" baseline="-25000" dirty="0" smtClean="0"/>
              <a:t>2</a:t>
            </a:r>
            <a:r>
              <a:rPr lang="en-US" dirty="0" smtClean="0"/>
              <a:t>(</a:t>
            </a:r>
            <a:r>
              <a:rPr lang="en-US" dirty="0" err="1" smtClean="0"/>
              <a:t>Analytic_sol</a:t>
            </a:r>
            <a:r>
              <a:rPr lang="en-US" dirty="0" smtClean="0"/>
              <a:t> – </a:t>
            </a:r>
            <a:r>
              <a:rPr lang="en-US" dirty="0" err="1" smtClean="0"/>
              <a:t>Numeric_sol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42910" y="5572140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50 точек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786314" y="5572140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25600 точек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Контакт двух слоёв, плотности отличаются в 4 раза (пластика)</a:t>
            </a:r>
            <a:endParaRPr lang="ru-RU" dirty="0"/>
          </a:p>
        </p:txBody>
      </p:sp>
      <p:pic>
        <p:nvPicPr>
          <p:cNvPr id="10" name="Содержимое 9" descr="contact-1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00034" y="1643050"/>
            <a:ext cx="3787140" cy="4191000"/>
          </a:xfrm>
        </p:spPr>
      </p:pic>
      <p:pic>
        <p:nvPicPr>
          <p:cNvPr id="11" name="Рисунок 10" descr="contact-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4" y="1643050"/>
            <a:ext cx="378714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Контакт двух слоёв, плотности отличаются в 4 раза (упругость)</a:t>
            </a:r>
            <a:endParaRPr lang="ru-RU" dirty="0"/>
          </a:p>
        </p:txBody>
      </p:sp>
      <p:pic>
        <p:nvPicPr>
          <p:cNvPr id="4" name="Содержимое 3" descr="elastic-contact-1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643050"/>
            <a:ext cx="3787140" cy="4191000"/>
          </a:xfrm>
        </p:spPr>
      </p:pic>
      <p:pic>
        <p:nvPicPr>
          <p:cNvPr id="5" name="Рисунок 4" descr="elastic-contact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1643050"/>
            <a:ext cx="378714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Контакт двух слоёв, плотности отличаются в 4 раза (упругость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ru-RU" dirty="0" smtClean="0"/>
              <a:t>пластика)</a:t>
            </a:r>
            <a:endParaRPr lang="ru-RU" dirty="0"/>
          </a:p>
        </p:txBody>
      </p:sp>
      <p:pic>
        <p:nvPicPr>
          <p:cNvPr id="7" name="Содержимое 6" descr="el-vs-contact-1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0" y="1643050"/>
            <a:ext cx="3390900" cy="4191000"/>
          </a:xfrm>
        </p:spPr>
      </p:pic>
      <p:pic>
        <p:nvPicPr>
          <p:cNvPr id="8" name="Рисунок 7" descr="pl-vs-contact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2" y="1643050"/>
            <a:ext cx="419100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Контакт двух слоёв, плотности отличаются в 4 раза (упругость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ru-RU" dirty="0" smtClean="0"/>
              <a:t>пластика)</a:t>
            </a:r>
            <a:endParaRPr lang="ru-RU" dirty="0"/>
          </a:p>
        </p:txBody>
      </p:sp>
      <p:pic>
        <p:nvPicPr>
          <p:cNvPr id="6" name="Содержимое 5" descr="el-vs-contact-2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14348" y="1785926"/>
            <a:ext cx="3390900" cy="4191000"/>
          </a:xfrm>
        </p:spPr>
      </p:pic>
      <p:pic>
        <p:nvPicPr>
          <p:cNvPr id="9" name="Рисунок 8" descr="pl-vs-contact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182" y="1785926"/>
            <a:ext cx="419100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Контакт двух слоёв, плотности отличаются в 4 раза (упругость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ru-RU" dirty="0" smtClean="0"/>
              <a:t>пластика)</a:t>
            </a:r>
            <a:endParaRPr lang="ru-RU" dirty="0"/>
          </a:p>
        </p:txBody>
      </p:sp>
      <p:pic>
        <p:nvPicPr>
          <p:cNvPr id="6" name="Содержимое 5" descr="el-vs-contact-3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429124" y="1571612"/>
            <a:ext cx="3390900" cy="4191000"/>
          </a:xfrm>
        </p:spPr>
      </p:pic>
      <p:pic>
        <p:nvPicPr>
          <p:cNvPr id="9" name="Рисунок 8" descr="pl-vs-contact-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8" y="1571612"/>
            <a:ext cx="419100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Контакт двух слоёв, плотности отличаются в 4 раза</a:t>
            </a:r>
            <a:endParaRPr lang="ru-RU" dirty="0"/>
          </a:p>
        </p:txBody>
      </p:sp>
      <p:pic>
        <p:nvPicPr>
          <p:cNvPr id="12" name="Содержимое 11" descr="plastic-contact-1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71472" y="1643050"/>
            <a:ext cx="3787140" cy="4191000"/>
          </a:xfrm>
        </p:spPr>
      </p:pic>
      <p:pic>
        <p:nvPicPr>
          <p:cNvPr id="13" name="Рисунок 12" descr="plastic-contact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4" y="1643050"/>
            <a:ext cx="378714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Контакт двух слоёв, плотности отличаются в 4 раза</a:t>
            </a:r>
            <a:endParaRPr lang="ru-RU" dirty="0"/>
          </a:p>
        </p:txBody>
      </p:sp>
      <p:pic>
        <p:nvPicPr>
          <p:cNvPr id="6" name="Содержимое 5" descr="plastic-contact-3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71472" y="2000240"/>
            <a:ext cx="3787140" cy="4191000"/>
          </a:xfrm>
        </p:spPr>
      </p:pic>
      <p:pic>
        <p:nvPicPr>
          <p:cNvPr id="7" name="Рисунок 6" descr="plastic-contact-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48" y="2000240"/>
            <a:ext cx="378714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Расщепление в случае подвижной сетки</a:t>
            </a:r>
            <a:endParaRPr lang="ru-RU" dirty="0"/>
          </a:p>
        </p:txBody>
      </p:sp>
      <p:sp>
        <p:nvSpPr>
          <p:cNvPr id="4" name="Блок-схема: процесс 3"/>
          <p:cNvSpPr/>
          <p:nvPr/>
        </p:nvSpPr>
        <p:spPr>
          <a:xfrm>
            <a:off x="1285852" y="2071678"/>
            <a:ext cx="3643338" cy="92869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Вычисление инвариантов на </a:t>
            </a:r>
            <a:r>
              <a:rPr lang="ru-RU" b="1" dirty="0" err="1" smtClean="0"/>
              <a:t>следущем</a:t>
            </a:r>
            <a:r>
              <a:rPr lang="ru-RU" b="1" dirty="0" smtClean="0"/>
              <a:t> слое</a:t>
            </a:r>
            <a:endParaRPr lang="ru-RU" b="1" dirty="0"/>
          </a:p>
        </p:txBody>
      </p:sp>
      <p:sp>
        <p:nvSpPr>
          <p:cNvPr id="6" name="Блок-схема: процесс 5"/>
          <p:cNvSpPr/>
          <p:nvPr/>
        </p:nvSpPr>
        <p:spPr>
          <a:xfrm>
            <a:off x="1285852" y="4429132"/>
            <a:ext cx="3643338" cy="92869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Вычисление скорости частицы</a:t>
            </a:r>
            <a:endParaRPr lang="ru-RU" b="1" dirty="0"/>
          </a:p>
        </p:txBody>
      </p:sp>
      <p:sp>
        <p:nvSpPr>
          <p:cNvPr id="7" name="Стрелка вниз 6"/>
          <p:cNvSpPr/>
          <p:nvPr/>
        </p:nvSpPr>
        <p:spPr>
          <a:xfrm>
            <a:off x="2714612" y="3000372"/>
            <a:ext cx="785818" cy="1428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процесс 8"/>
          <p:cNvSpPr/>
          <p:nvPr/>
        </p:nvSpPr>
        <p:spPr>
          <a:xfrm>
            <a:off x="5214942" y="3286124"/>
            <a:ext cx="2786082" cy="92869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Перемещение узла сетки</a:t>
            </a:r>
            <a:endParaRPr lang="ru-RU" b="1" dirty="0"/>
          </a:p>
        </p:txBody>
      </p:sp>
      <p:sp>
        <p:nvSpPr>
          <p:cNvPr id="10" name="Стрелка углом вверх 9"/>
          <p:cNvSpPr/>
          <p:nvPr/>
        </p:nvSpPr>
        <p:spPr>
          <a:xfrm>
            <a:off x="4929190" y="4214818"/>
            <a:ext cx="1928826" cy="78581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углом вверх 10"/>
          <p:cNvSpPr/>
          <p:nvPr/>
        </p:nvSpPr>
        <p:spPr>
          <a:xfrm rot="16200000">
            <a:off x="5357818" y="1857364"/>
            <a:ext cx="1000132" cy="185738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6215074" y="2000240"/>
            <a:ext cx="185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Следующий шаг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82594"/>
          </a:xfrm>
        </p:spPr>
        <p:txBody>
          <a:bodyPr/>
          <a:lstStyle/>
          <a:p>
            <a:r>
              <a:rPr lang="ru-RU" dirty="0" smtClean="0"/>
              <a:t>Схема с полушагом по времени</a:t>
            </a:r>
            <a:endParaRPr lang="ru-RU" dirty="0"/>
          </a:p>
        </p:txBody>
      </p:sp>
      <p:sp>
        <p:nvSpPr>
          <p:cNvPr id="4" name="Блок-схема: процесс 3"/>
          <p:cNvSpPr/>
          <p:nvPr/>
        </p:nvSpPr>
        <p:spPr>
          <a:xfrm>
            <a:off x="857224" y="1285860"/>
            <a:ext cx="3643338" cy="92869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Вычисление инвариантов на промежуточном слое</a:t>
            </a:r>
            <a:endParaRPr lang="ru-RU" b="1" dirty="0"/>
          </a:p>
        </p:txBody>
      </p:sp>
      <p:sp>
        <p:nvSpPr>
          <p:cNvPr id="6" name="Блок-схема: процесс 5"/>
          <p:cNvSpPr/>
          <p:nvPr/>
        </p:nvSpPr>
        <p:spPr>
          <a:xfrm>
            <a:off x="857224" y="3286124"/>
            <a:ext cx="3643338" cy="92869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Вычисление скорости частицы на промежуточном слое</a:t>
            </a:r>
            <a:endParaRPr lang="ru-RU" b="1" dirty="0"/>
          </a:p>
        </p:txBody>
      </p:sp>
      <p:sp>
        <p:nvSpPr>
          <p:cNvPr id="7" name="Стрелка вниз 6"/>
          <p:cNvSpPr/>
          <p:nvPr/>
        </p:nvSpPr>
        <p:spPr>
          <a:xfrm>
            <a:off x="2214546" y="2214554"/>
            <a:ext cx="785818" cy="1071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процесс 8"/>
          <p:cNvSpPr/>
          <p:nvPr/>
        </p:nvSpPr>
        <p:spPr>
          <a:xfrm>
            <a:off x="5357818" y="2214554"/>
            <a:ext cx="2786082" cy="92869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Окончательное перемещение узла сетки</a:t>
            </a:r>
            <a:endParaRPr lang="ru-RU" b="1" dirty="0"/>
          </a:p>
        </p:txBody>
      </p:sp>
      <p:sp>
        <p:nvSpPr>
          <p:cNvPr id="10" name="Стрелка углом вверх 9"/>
          <p:cNvSpPr/>
          <p:nvPr/>
        </p:nvSpPr>
        <p:spPr>
          <a:xfrm>
            <a:off x="4500562" y="5072074"/>
            <a:ext cx="2428892" cy="78581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углом вверх 10"/>
          <p:cNvSpPr/>
          <p:nvPr/>
        </p:nvSpPr>
        <p:spPr>
          <a:xfrm rot="16200000">
            <a:off x="5322099" y="607199"/>
            <a:ext cx="785818" cy="242889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низ 11"/>
          <p:cNvSpPr/>
          <p:nvPr/>
        </p:nvSpPr>
        <p:spPr>
          <a:xfrm>
            <a:off x="2214546" y="4214818"/>
            <a:ext cx="785818" cy="1071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Блок-схема: процесс 12"/>
          <p:cNvSpPr/>
          <p:nvPr/>
        </p:nvSpPr>
        <p:spPr>
          <a:xfrm>
            <a:off x="857224" y="5286388"/>
            <a:ext cx="3643338" cy="92869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Перемещение сетки за половинное время</a:t>
            </a:r>
            <a:endParaRPr lang="ru-RU" b="1" dirty="0"/>
          </a:p>
        </p:txBody>
      </p:sp>
      <p:sp>
        <p:nvSpPr>
          <p:cNvPr id="14" name="Блок-схема: процесс 13"/>
          <p:cNvSpPr/>
          <p:nvPr/>
        </p:nvSpPr>
        <p:spPr>
          <a:xfrm>
            <a:off x="4857752" y="4143380"/>
            <a:ext cx="3643338" cy="92869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Вычисление инвариантов на следующем слое</a:t>
            </a:r>
            <a:endParaRPr lang="ru-RU" b="1" dirty="0"/>
          </a:p>
        </p:txBody>
      </p:sp>
      <p:sp>
        <p:nvSpPr>
          <p:cNvPr id="15" name="Стрелка вверх 14"/>
          <p:cNvSpPr/>
          <p:nvPr/>
        </p:nvSpPr>
        <p:spPr>
          <a:xfrm>
            <a:off x="6429388" y="3143248"/>
            <a:ext cx="714380" cy="10001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6357950" y="1142984"/>
            <a:ext cx="185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Следующий шаг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подвижной сетке</a:t>
            </a:r>
            <a:endParaRPr lang="ru-RU" dirty="0"/>
          </a:p>
        </p:txBody>
      </p:sp>
      <p:pic>
        <p:nvPicPr>
          <p:cNvPr id="4" name="Содержимое 3" descr="Plot_1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85720" y="1643050"/>
            <a:ext cx="6096000" cy="4572000"/>
          </a:xfrm>
        </p:spPr>
      </p:pic>
      <p:sp>
        <p:nvSpPr>
          <p:cNvPr id="6" name="TextBox 5"/>
          <p:cNvSpPr txBox="1"/>
          <p:nvPr/>
        </p:nvSpPr>
        <p:spPr>
          <a:xfrm>
            <a:off x="6357950" y="1357298"/>
            <a:ext cx="22860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закреплённой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Эркер">
  <a:themeElements>
    <a:clrScheme name="Эрке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Эрке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623</TotalTime>
  <Words>1022</Words>
  <Application>Microsoft Office PowerPoint</Application>
  <PresentationFormat>Экран (4:3)</PresentationFormat>
  <Paragraphs>252</Paragraphs>
  <Slides>67</Slides>
  <Notes>1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69" baseType="lpstr">
      <vt:lpstr>Эркер</vt:lpstr>
      <vt:lpstr>Формула</vt:lpstr>
      <vt:lpstr>Численное моделирование нелинейных процессов в твёрдых телах слоистой структуры при динамическом нагружении</vt:lpstr>
      <vt:lpstr>Содержание</vt:lpstr>
      <vt:lpstr>Постановка задачи МДТТ в 1D</vt:lpstr>
      <vt:lpstr>Аналитическое решение в упругой постановке</vt:lpstr>
      <vt:lpstr>GCM-1D в упругом случае на неподвижной сетке</vt:lpstr>
      <vt:lpstr>Сходимость</vt:lpstr>
      <vt:lpstr>Расщепление в случае подвижной сетки</vt:lpstr>
      <vt:lpstr>Схема с полушагом по времени</vt:lpstr>
      <vt:lpstr>GCM-1D в упругом случае на подвижной сетке</vt:lpstr>
      <vt:lpstr>GCM-1D в упругом случае на подвижной сетке</vt:lpstr>
      <vt:lpstr>GCM-1D в упругом случае на подвижной сетке</vt:lpstr>
      <vt:lpstr>GCM-1D в упругом случае на подвижной сетке</vt:lpstr>
      <vt:lpstr>GCM-1D в упругом случае на подвижной сетке</vt:lpstr>
      <vt:lpstr>GCM-1D в упругом случае на подвижной сетке</vt:lpstr>
      <vt:lpstr>GCM-1D в упругом случае на подвижной сетке</vt:lpstr>
      <vt:lpstr>GCM-1D в упругом случае на подвижной сетке</vt:lpstr>
      <vt:lpstr>GCM-1D в упругом случае на подвижной сетке</vt:lpstr>
      <vt:lpstr>Сходимость</vt:lpstr>
      <vt:lpstr>Упругопластика</vt:lpstr>
      <vt:lpstr>GCM-1D в упругопластическом случае на подвижной сетке</vt:lpstr>
      <vt:lpstr>GCM-1D в упругопластическом случае на подвижной сетке</vt:lpstr>
      <vt:lpstr>GCM-1D в упругопластическом случае на подвижной сетке</vt:lpstr>
      <vt:lpstr>GCM-1D в упругопластическом случае на подвижной сетке</vt:lpstr>
      <vt:lpstr>GCM-1D в упругопластическом случае на подвижной сетке</vt:lpstr>
      <vt:lpstr>GCM-1D в упругопластическом случае на подвижной сетке</vt:lpstr>
      <vt:lpstr>GCM-1D в упругопластическом случае на подвижной сетке</vt:lpstr>
      <vt:lpstr>Слоистая структура</vt:lpstr>
      <vt:lpstr>Слоистая структура</vt:lpstr>
      <vt:lpstr>Слоистая структура</vt:lpstr>
      <vt:lpstr>Слоистая структура</vt:lpstr>
      <vt:lpstr>Слоистая структура</vt:lpstr>
      <vt:lpstr>Слоистая структура</vt:lpstr>
      <vt:lpstr>Слоистая структура: сравнение</vt:lpstr>
      <vt:lpstr>Высокоскоростное возмущение</vt:lpstr>
      <vt:lpstr>Высокоскоростное возмущение</vt:lpstr>
      <vt:lpstr>Высокоскоростное возмущение</vt:lpstr>
      <vt:lpstr>Высокоскоростное возмущение</vt:lpstr>
      <vt:lpstr>Высокоскоростное возмущение</vt:lpstr>
      <vt:lpstr>Неявный метод со сглаживанием (упругость)</vt:lpstr>
      <vt:lpstr>Неявный метод со сглаживанием (упругость)</vt:lpstr>
      <vt:lpstr>Неявный метод со сглаживанием (пластичность)</vt:lpstr>
      <vt:lpstr>Неявный метод со сглаживанием (пластичность)</vt:lpstr>
      <vt:lpstr>Неявный метод со сглаживанием (пластичность)</vt:lpstr>
      <vt:lpstr>Неявный метод со сглаживанием по Чудову (пластичность)</vt:lpstr>
      <vt:lpstr>Теория пластичности в 3D</vt:lpstr>
      <vt:lpstr>Теория пластичности в 3D</vt:lpstr>
      <vt:lpstr>Теория пластичности в 3D</vt:lpstr>
      <vt:lpstr>Результаты в 3D</vt:lpstr>
      <vt:lpstr>Результаты в 3D</vt:lpstr>
      <vt:lpstr>Боковой удар – постоянное нормальное напряжение (кубическая сетка)</vt:lpstr>
      <vt:lpstr>Боковой удар – постоянное нормальное напряжение (тетраэдрическая сетка)</vt:lpstr>
      <vt:lpstr>Боковой удар – постоянное нормальное напряжение (кубическая vs тетраэдрическая сетка)</vt:lpstr>
      <vt:lpstr>Боковой удар – прямоугольный импульс </vt:lpstr>
      <vt:lpstr>Боковой удар – прямоугольный импульс </vt:lpstr>
      <vt:lpstr>Боковой удар – прямоугольный импульс </vt:lpstr>
      <vt:lpstr>Боковой удар – прямоугольный импульс </vt:lpstr>
      <vt:lpstr>Контакт двух слоёв, плотности отличаются в 4 раза (пластика)</vt:lpstr>
      <vt:lpstr>Контакт двух слоёв, плотности отличаются в 4 раза (пластика)</vt:lpstr>
      <vt:lpstr>Контакт двух слоёв, плотности отличаются в 4 раза (пластика)</vt:lpstr>
      <vt:lpstr>Контакт двух слоёв, плотности отличаются в 4 раза (пластика)</vt:lpstr>
      <vt:lpstr>Контакт двух слоёв, плотности отличаются в 4 раза (упругость)</vt:lpstr>
      <vt:lpstr>Контакт двух слоёв, плотности отличаются в 4 раза (упругость vs пластика)</vt:lpstr>
      <vt:lpstr>Контакт двух слоёв, плотности отличаются в 4 раза (упругость vs пластика)</vt:lpstr>
      <vt:lpstr>Контакт двух слоёв, плотности отличаются в 4 раза (упругость vs пластика)</vt:lpstr>
      <vt:lpstr>Контакт двух слоёв, плотности отличаются в 4 раза</vt:lpstr>
      <vt:lpstr>Контакт двух слоёв, плотности отличаются в 4 раза</vt:lpstr>
      <vt:lpstr>Слайд 67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Особенности моделирования упругих и упруго-пластических волн в одномерной постановке сеточно-характеристическим методом</dc:title>
  <dc:creator>mediev</dc:creator>
  <cp:lastModifiedBy>alex</cp:lastModifiedBy>
  <cp:revision>71</cp:revision>
  <dcterms:created xsi:type="dcterms:W3CDTF">2013-12-09T17:42:46Z</dcterms:created>
  <dcterms:modified xsi:type="dcterms:W3CDTF">2014-06-24T13:42:47Z</dcterms:modified>
</cp:coreProperties>
</file>